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2" r:id="rId1"/>
  </p:sldMasterIdLst>
  <p:notesMasterIdLst>
    <p:notesMasterId r:id="rId20"/>
  </p:notesMasterIdLst>
  <p:handoutMasterIdLst>
    <p:handoutMasterId r:id="rId21"/>
  </p:handoutMasterIdLst>
  <p:sldIdLst>
    <p:sldId id="256" r:id="rId2"/>
    <p:sldId id="258" r:id="rId3"/>
    <p:sldId id="259" r:id="rId4"/>
    <p:sldId id="260" r:id="rId5"/>
    <p:sldId id="262" r:id="rId6"/>
    <p:sldId id="264" r:id="rId7"/>
    <p:sldId id="266" r:id="rId8"/>
    <p:sldId id="267" r:id="rId9"/>
    <p:sldId id="268" r:id="rId10"/>
    <p:sldId id="269" r:id="rId11"/>
    <p:sldId id="270" r:id="rId12"/>
    <p:sldId id="271" r:id="rId13"/>
    <p:sldId id="272" r:id="rId14"/>
    <p:sldId id="273" r:id="rId15"/>
    <p:sldId id="274" r:id="rId16"/>
    <p:sldId id="275" r:id="rId17"/>
    <p:sldId id="276" r:id="rId18"/>
    <p:sldId id="277" r:id="rId19"/>
  </p:sldIdLst>
  <p:sldSz cx="9144000" cy="6858000" type="screen4x3"/>
  <p:notesSz cx="7053263" cy="93567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5938" cy="4683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95738" y="0"/>
            <a:ext cx="3055937" cy="468313"/>
          </a:xfrm>
          <a:prstGeom prst="rect">
            <a:avLst/>
          </a:prstGeom>
        </p:spPr>
        <p:txBody>
          <a:bodyPr vert="horz" lIns="91440" tIns="45720" rIns="91440" bIns="45720" rtlCol="0"/>
          <a:lstStyle>
            <a:lvl1pPr algn="r">
              <a:defRPr sz="1200"/>
            </a:lvl1pPr>
          </a:lstStyle>
          <a:p>
            <a:fld id="{5C830390-A052-4C66-8D6D-E65A9F034748}" type="datetimeFigureOut">
              <a:rPr lang="en-US" smtClean="0"/>
              <a:pPr/>
              <a:t>12/2/2013</a:t>
            </a:fld>
            <a:endParaRPr lang="en-US"/>
          </a:p>
        </p:txBody>
      </p:sp>
      <p:sp>
        <p:nvSpPr>
          <p:cNvPr id="4" name="Footer Placeholder 3"/>
          <p:cNvSpPr>
            <a:spLocks noGrp="1"/>
          </p:cNvSpPr>
          <p:nvPr>
            <p:ph type="ftr" sz="quarter" idx="2"/>
          </p:nvPr>
        </p:nvSpPr>
        <p:spPr>
          <a:xfrm>
            <a:off x="0" y="8886825"/>
            <a:ext cx="3055938" cy="46831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95738" y="8886825"/>
            <a:ext cx="3055937" cy="468313"/>
          </a:xfrm>
          <a:prstGeom prst="rect">
            <a:avLst/>
          </a:prstGeom>
        </p:spPr>
        <p:txBody>
          <a:bodyPr vert="horz" lIns="91440" tIns="45720" rIns="91440" bIns="45720" rtlCol="0" anchor="b"/>
          <a:lstStyle>
            <a:lvl1pPr algn="r">
              <a:defRPr sz="1200"/>
            </a:lvl1pPr>
          </a:lstStyle>
          <a:p>
            <a:fld id="{FE22E633-37B1-46DB-A788-EF15533E70CD}" type="slidenum">
              <a:rPr lang="en-US" smtClean="0"/>
              <a:pPr/>
              <a:t>‹#›</a:t>
            </a:fld>
            <a:endParaRPr lang="en-US"/>
          </a:p>
        </p:txBody>
      </p:sp>
    </p:spTree>
    <p:extLst>
      <p:ext uri="{BB962C8B-B14F-4D97-AF65-F5344CB8AC3E}">
        <p14:creationId xmlns:p14="http://schemas.microsoft.com/office/powerpoint/2010/main" val="15420050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7836"/>
          </a:xfrm>
          <a:prstGeom prst="rect">
            <a:avLst/>
          </a:prstGeom>
        </p:spPr>
        <p:txBody>
          <a:bodyPr vert="horz" lIns="93763" tIns="46881" rIns="93763" bIns="46881" rtlCol="0"/>
          <a:lstStyle>
            <a:lvl1pPr algn="l">
              <a:defRPr sz="1200"/>
            </a:lvl1pPr>
          </a:lstStyle>
          <a:p>
            <a:endParaRPr lang="en-US"/>
          </a:p>
        </p:txBody>
      </p:sp>
      <p:sp>
        <p:nvSpPr>
          <p:cNvPr id="3" name="Date Placeholder 2"/>
          <p:cNvSpPr>
            <a:spLocks noGrp="1"/>
          </p:cNvSpPr>
          <p:nvPr>
            <p:ph type="dt" idx="1"/>
          </p:nvPr>
        </p:nvSpPr>
        <p:spPr>
          <a:xfrm>
            <a:off x="3995217" y="0"/>
            <a:ext cx="3056414" cy="467836"/>
          </a:xfrm>
          <a:prstGeom prst="rect">
            <a:avLst/>
          </a:prstGeom>
        </p:spPr>
        <p:txBody>
          <a:bodyPr vert="horz" lIns="93763" tIns="46881" rIns="93763" bIns="46881" rtlCol="0"/>
          <a:lstStyle>
            <a:lvl1pPr algn="r">
              <a:defRPr sz="1200"/>
            </a:lvl1pPr>
          </a:lstStyle>
          <a:p>
            <a:fld id="{D8DF69C7-33E9-4A92-8009-7CF2157ABB8D}" type="datetimeFigureOut">
              <a:rPr lang="en-US" smtClean="0"/>
              <a:pPr/>
              <a:t>12/2/2013</a:t>
            </a:fld>
            <a:endParaRPr lang="en-US"/>
          </a:p>
        </p:txBody>
      </p:sp>
      <p:sp>
        <p:nvSpPr>
          <p:cNvPr id="4" name="Slide Image Placeholder 3"/>
          <p:cNvSpPr>
            <a:spLocks noGrp="1" noRot="1" noChangeAspect="1"/>
          </p:cNvSpPr>
          <p:nvPr>
            <p:ph type="sldImg" idx="2"/>
          </p:nvPr>
        </p:nvSpPr>
        <p:spPr>
          <a:xfrm>
            <a:off x="1189038" y="701675"/>
            <a:ext cx="4676775" cy="3508375"/>
          </a:xfrm>
          <a:prstGeom prst="rect">
            <a:avLst/>
          </a:prstGeom>
          <a:noFill/>
          <a:ln w="12700">
            <a:solidFill>
              <a:prstClr val="black"/>
            </a:solidFill>
          </a:ln>
        </p:spPr>
        <p:txBody>
          <a:bodyPr vert="horz" lIns="93763" tIns="46881" rIns="93763" bIns="46881" rtlCol="0" anchor="ctr"/>
          <a:lstStyle/>
          <a:p>
            <a:endParaRPr lang="en-US"/>
          </a:p>
        </p:txBody>
      </p:sp>
      <p:sp>
        <p:nvSpPr>
          <p:cNvPr id="5" name="Notes Placeholder 4"/>
          <p:cNvSpPr>
            <a:spLocks noGrp="1"/>
          </p:cNvSpPr>
          <p:nvPr>
            <p:ph type="body" sz="quarter" idx="3"/>
          </p:nvPr>
        </p:nvSpPr>
        <p:spPr>
          <a:xfrm>
            <a:off x="705327" y="4444445"/>
            <a:ext cx="5642610" cy="4210526"/>
          </a:xfrm>
          <a:prstGeom prst="rect">
            <a:avLst/>
          </a:prstGeom>
        </p:spPr>
        <p:txBody>
          <a:bodyPr vert="horz" lIns="93763" tIns="46881" rIns="93763" bIns="4688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87265"/>
            <a:ext cx="3056414" cy="467836"/>
          </a:xfrm>
          <a:prstGeom prst="rect">
            <a:avLst/>
          </a:prstGeom>
        </p:spPr>
        <p:txBody>
          <a:bodyPr vert="horz" lIns="93763" tIns="46881" rIns="93763" bIns="46881" rtlCol="0" anchor="b"/>
          <a:lstStyle>
            <a:lvl1pPr algn="l">
              <a:defRPr sz="1200"/>
            </a:lvl1pPr>
          </a:lstStyle>
          <a:p>
            <a:endParaRPr lang="en-US"/>
          </a:p>
        </p:txBody>
      </p:sp>
      <p:sp>
        <p:nvSpPr>
          <p:cNvPr id="7" name="Slide Number Placeholder 6"/>
          <p:cNvSpPr>
            <a:spLocks noGrp="1"/>
          </p:cNvSpPr>
          <p:nvPr>
            <p:ph type="sldNum" sz="quarter" idx="5"/>
          </p:nvPr>
        </p:nvSpPr>
        <p:spPr>
          <a:xfrm>
            <a:off x="3995217" y="8887265"/>
            <a:ext cx="3056414" cy="467836"/>
          </a:xfrm>
          <a:prstGeom prst="rect">
            <a:avLst/>
          </a:prstGeom>
        </p:spPr>
        <p:txBody>
          <a:bodyPr vert="horz" lIns="93763" tIns="46881" rIns="93763" bIns="46881" rtlCol="0" anchor="b"/>
          <a:lstStyle>
            <a:lvl1pPr algn="r">
              <a:defRPr sz="1200"/>
            </a:lvl1pPr>
          </a:lstStyle>
          <a:p>
            <a:fld id="{80B0FA74-8B2B-46F7-AD20-821FF0B54867}" type="slidenum">
              <a:rPr lang="en-US" smtClean="0"/>
              <a:pPr/>
              <a:t>‹#›</a:t>
            </a:fld>
            <a:endParaRPr lang="en-US"/>
          </a:p>
        </p:txBody>
      </p:sp>
    </p:spTree>
    <p:extLst>
      <p:ext uri="{BB962C8B-B14F-4D97-AF65-F5344CB8AC3E}">
        <p14:creationId xmlns:p14="http://schemas.microsoft.com/office/powerpoint/2010/main" val="18740096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76600" y="1828800"/>
            <a:ext cx="5334000" cy="1470025"/>
          </a:xfrm>
        </p:spPr>
        <p:txBody>
          <a:bodyPr/>
          <a:lstStyle>
            <a:lvl1pPr>
              <a:defRPr>
                <a:latin typeface="Times New Roman" pitchFamily="18" charset="0"/>
                <a:cs typeface="Times New Roman" pitchFamily="18"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3276600" y="3505200"/>
            <a:ext cx="5334000" cy="1447800"/>
          </a:xfrm>
        </p:spPr>
        <p:txBody>
          <a:bodyPr anchor="ctr"/>
          <a:lstStyle>
            <a:lvl1pPr marL="0" indent="0" algn="ctr">
              <a:buNone/>
              <a:defRPr>
                <a:solidFill>
                  <a:schemeClr val="tx1">
                    <a:tint val="75000"/>
                  </a:schemeClr>
                </a:solidFill>
                <a:latin typeface="Times New Roman" pitchFamily="18" charset="0"/>
                <a:cs typeface="Times New Roman"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6" name="Slide Number Placeholder 5"/>
          <p:cNvSpPr>
            <a:spLocks noGrp="1"/>
          </p:cNvSpPr>
          <p:nvPr>
            <p:ph type="sldNum" sz="quarter" idx="12"/>
          </p:nvPr>
        </p:nvSpPr>
        <p:spPr/>
        <p:txBody>
          <a:bodyPr/>
          <a:lstStyle/>
          <a:p>
            <a:fld id="{8147CD4F-9089-4A13-89A3-5F97832BAE0B}" type="slidenum">
              <a:rPr lang="en-US" smtClean="0"/>
              <a:pPr/>
              <a:t>‹#›</a:t>
            </a:fld>
            <a:endParaRPr lang="en-US"/>
          </a:p>
        </p:txBody>
      </p:sp>
      <p:pic>
        <p:nvPicPr>
          <p:cNvPr id="7" name="Picture 6" descr="UHCougar.jpg"/>
          <p:cNvPicPr>
            <a:picLocks noChangeAspect="1"/>
          </p:cNvPicPr>
          <p:nvPr/>
        </p:nvPicPr>
        <p:blipFill>
          <a:blip r:embed="rId2" cstate="print"/>
          <a:srcRect l="48438" t="10417" r="12774"/>
          <a:stretch>
            <a:fillRect/>
          </a:stretch>
        </p:blipFill>
        <p:spPr>
          <a:xfrm>
            <a:off x="0" y="1581150"/>
            <a:ext cx="2133600" cy="3695700"/>
          </a:xfrm>
          <a:prstGeom prst="rect">
            <a:avLst/>
          </a:prstGeom>
        </p:spPr>
      </p:pic>
      <p:sp>
        <p:nvSpPr>
          <p:cNvPr id="9" name="Rectangle 8"/>
          <p:cNvSpPr/>
          <p:nvPr/>
        </p:nvSpPr>
        <p:spPr>
          <a:xfrm>
            <a:off x="0" y="914400"/>
            <a:ext cx="9144000" cy="685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0" y="5257800"/>
            <a:ext cx="9144000" cy="685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UHBauer-primary.jpg"/>
          <p:cNvPicPr>
            <a:picLocks noChangeAspect="1"/>
          </p:cNvPicPr>
          <p:nvPr/>
        </p:nvPicPr>
        <p:blipFill>
          <a:blip r:embed="rId3" cstate="print"/>
          <a:srcRect t="11876" b="16865"/>
          <a:stretch>
            <a:fillRect/>
          </a:stretch>
        </p:blipFill>
        <p:spPr>
          <a:xfrm>
            <a:off x="6242304" y="5257801"/>
            <a:ext cx="2901696" cy="1064192"/>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DCC1AF-CCD8-44A6-A3E0-2D06FE2E31C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DCC1AF-CCD8-44A6-A3E0-2D06FE2E31C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31838"/>
          </a:xfrm>
        </p:spPr>
        <p:txBody>
          <a:bodyPr/>
          <a:lstStyle>
            <a:lvl1pPr>
              <a:defRPr>
                <a:latin typeface="Times New Roman" pitchFamily="18" charset="0"/>
                <a:cs typeface="Times New Roman" pitchFamily="18" charset="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a:latin typeface="Times New Roman" pitchFamily="18" charset="0"/>
                <a:cs typeface="Times New Roman" pitchFamily="18" charset="0"/>
              </a:defRPr>
            </a:lvl1pPr>
            <a:lvl2pPr>
              <a:defRPr>
                <a:latin typeface="Times New Roman" pitchFamily="18" charset="0"/>
                <a:cs typeface="Times New Roman" pitchFamily="18" charset="0"/>
              </a:defRPr>
            </a:lvl2pPr>
            <a:lvl3pPr>
              <a:defRPr>
                <a:latin typeface="Times New Roman" pitchFamily="18" charset="0"/>
                <a:cs typeface="Times New Roman" pitchFamily="18" charset="0"/>
              </a:defRPr>
            </a:lvl3pPr>
            <a:lvl4pPr>
              <a:defRPr>
                <a:latin typeface="Times New Roman" pitchFamily="18" charset="0"/>
                <a:cs typeface="Times New Roman" pitchFamily="18" charset="0"/>
              </a:defRPr>
            </a:lvl4pPr>
            <a:lvl5pPr>
              <a:defRPr>
                <a:latin typeface="Times New Roman" pitchFamily="18" charset="0"/>
                <a:cs typeface="Times New Roman" pitchFamily="18"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r>
              <a:rPr lang="en-US" smtClean="0"/>
              <a:t>1 - </a:t>
            </a:r>
            <a:fld id="{ECDCC1AF-CCD8-44A6-A3E0-2D06FE2E31C2}" type="slidenum">
              <a:rPr lang="en-US" smtClean="0"/>
              <a:pPr/>
              <a:t>‹#›</a:t>
            </a:fld>
            <a:endParaRPr lang="en-US" dirty="0"/>
          </a:p>
        </p:txBody>
      </p:sp>
      <p:sp>
        <p:nvSpPr>
          <p:cNvPr id="8" name="Rectangle 7"/>
          <p:cNvSpPr/>
          <p:nvPr/>
        </p:nvSpPr>
        <p:spPr>
          <a:xfrm>
            <a:off x="0" y="0"/>
            <a:ext cx="9144000" cy="685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26" name="Picture 2"/>
          <p:cNvPicPr>
            <a:picLocks noChangeAspect="1" noChangeArrowheads="1"/>
          </p:cNvPicPr>
          <p:nvPr/>
        </p:nvPicPr>
        <p:blipFill>
          <a:blip r:embed="rId2" cstate="print"/>
          <a:srcRect l="1342" t="2181" r="17084" b="6058"/>
          <a:stretch>
            <a:fillRect/>
          </a:stretch>
        </p:blipFill>
        <p:spPr bwMode="auto">
          <a:xfrm>
            <a:off x="0" y="0"/>
            <a:ext cx="550572" cy="685800"/>
          </a:xfrm>
          <a:prstGeom prst="rect">
            <a:avLst/>
          </a:prstGeom>
          <a:noFill/>
          <a:ln w="9525">
            <a:noFill/>
            <a:miter lim="800000"/>
            <a:headEnd/>
            <a:tailEnd/>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DCC1AF-CCD8-44A6-A3E0-2D06FE2E31C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DCC1AF-CCD8-44A6-A3E0-2D06FE2E31C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CDCC1AF-CCD8-44A6-A3E0-2D06FE2E31C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CDCC1AF-CCD8-44A6-A3E0-2D06FE2E31C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CDCC1AF-CCD8-44A6-A3E0-2D06FE2E31C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DCC1AF-CCD8-44A6-A3E0-2D06FE2E31C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DCC1AF-CCD8-44A6-A3E0-2D06FE2E31C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DCC1AF-CCD8-44A6-A3E0-2D06FE2E31C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latin typeface="+mn-lt"/>
              </a:rPr>
              <a:t>OIL AND GOVERNANCE</a:t>
            </a:r>
            <a:endParaRPr lang="en-US" dirty="0">
              <a:latin typeface="+mn-lt"/>
            </a:endParaRPr>
          </a:p>
        </p:txBody>
      </p:sp>
      <p:sp>
        <p:nvSpPr>
          <p:cNvPr id="3" name="Subtitle 2"/>
          <p:cNvSpPr>
            <a:spLocks noGrp="1"/>
          </p:cNvSpPr>
          <p:nvPr>
            <p:ph type="subTitle" idx="1"/>
          </p:nvPr>
        </p:nvSpPr>
        <p:spPr/>
        <p:txBody>
          <a:bodyPr>
            <a:normAutofit fontScale="92500" lnSpcReduction="10000"/>
          </a:bodyPr>
          <a:lstStyle/>
          <a:p>
            <a:r>
              <a:rPr lang="en-US" dirty="0" smtClean="0"/>
              <a:t>NOCs</a:t>
            </a:r>
            <a:br>
              <a:rPr lang="en-US" dirty="0" smtClean="0"/>
            </a:br>
            <a:r>
              <a:rPr lang="en-US" dirty="0" smtClean="0"/>
              <a:t>Conclusions and Implications</a:t>
            </a:r>
          </a:p>
          <a:p>
            <a:r>
              <a:rPr lang="en-US" dirty="0" smtClean="0"/>
              <a:t>GEMBA 11</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Geology</a:t>
            </a:r>
            <a:endParaRPr lang="en-US" dirty="0"/>
          </a:p>
        </p:txBody>
      </p:sp>
      <p:sp>
        <p:nvSpPr>
          <p:cNvPr id="3" name="Content Placeholder 2"/>
          <p:cNvSpPr>
            <a:spLocks noGrp="1"/>
          </p:cNvSpPr>
          <p:nvPr>
            <p:ph idx="1"/>
          </p:nvPr>
        </p:nvSpPr>
        <p:spPr/>
        <p:txBody>
          <a:bodyPr/>
          <a:lstStyle/>
          <a:p>
            <a:r>
              <a:rPr lang="en-US" dirty="0" smtClean="0"/>
              <a:t>Largely determines existence of NOC</a:t>
            </a:r>
          </a:p>
          <a:p>
            <a:r>
              <a:rPr lang="en-US" dirty="0" smtClean="0"/>
              <a:t>Most NOCs work in home market</a:t>
            </a:r>
          </a:p>
          <a:p>
            <a:r>
              <a:rPr lang="en-US" dirty="0" smtClean="0"/>
              <a:t>5 have moved abroad – </a:t>
            </a:r>
            <a:r>
              <a:rPr lang="en-US" dirty="0" err="1" smtClean="0"/>
              <a:t>Petrobras</a:t>
            </a:r>
            <a:r>
              <a:rPr lang="en-US" dirty="0" smtClean="0"/>
              <a:t>, CNPC, ONGC, </a:t>
            </a:r>
            <a:r>
              <a:rPr lang="en-US" dirty="0" err="1" smtClean="0"/>
              <a:t>StatOil</a:t>
            </a:r>
            <a:r>
              <a:rPr lang="en-US" dirty="0" smtClean="0"/>
              <a:t> and </a:t>
            </a:r>
            <a:r>
              <a:rPr lang="en-US" dirty="0" err="1" smtClean="0"/>
              <a:t>Petronas</a:t>
            </a:r>
            <a:endParaRPr lang="en-US" dirty="0" smtClean="0"/>
          </a:p>
          <a:p>
            <a:r>
              <a:rPr lang="en-US" dirty="0" smtClean="0"/>
              <a:t>Geology works as a sorting mechanism</a:t>
            </a:r>
          </a:p>
          <a:p>
            <a:r>
              <a:rPr lang="en-US" dirty="0" smtClean="0"/>
              <a:t>Most NOCs governance systems do not fit into public administrations</a:t>
            </a:r>
          </a:p>
        </p:txBody>
      </p:sp>
      <p:sp>
        <p:nvSpPr>
          <p:cNvPr id="4" name="Slide Number Placeholder 3"/>
          <p:cNvSpPr>
            <a:spLocks noGrp="1"/>
          </p:cNvSpPr>
          <p:nvPr>
            <p:ph type="sldNum" sz="quarter" idx="12"/>
          </p:nvPr>
        </p:nvSpPr>
        <p:spPr/>
        <p:txBody>
          <a:bodyPr/>
          <a:lstStyle/>
          <a:p>
            <a:r>
              <a:rPr lang="en-US" dirty="0" smtClean="0"/>
              <a:t>9</a:t>
            </a:r>
            <a:endParaRPr lang="en-US" dirty="0"/>
          </a:p>
        </p:txBody>
      </p:sp>
    </p:spTree>
    <p:extLst>
      <p:ext uri="{BB962C8B-B14F-4D97-AF65-F5344CB8AC3E}">
        <p14:creationId xmlns:p14="http://schemas.microsoft.com/office/powerpoint/2010/main" val="33755401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Interactions</a:t>
            </a:r>
            <a:endParaRPr lang="en-US" dirty="0"/>
          </a:p>
        </p:txBody>
      </p:sp>
      <p:sp>
        <p:nvSpPr>
          <p:cNvPr id="3" name="Content Placeholder 2"/>
          <p:cNvSpPr>
            <a:spLocks noGrp="1"/>
          </p:cNvSpPr>
          <p:nvPr>
            <p:ph idx="1"/>
          </p:nvPr>
        </p:nvSpPr>
        <p:spPr/>
        <p:txBody>
          <a:bodyPr>
            <a:normAutofit fontScale="92500"/>
          </a:bodyPr>
          <a:lstStyle/>
          <a:p>
            <a:r>
              <a:rPr lang="en-US" dirty="0" smtClean="0"/>
              <a:t>Importance of unified governance helps explain existence of highly competent NOCs in both authoritarian and democratic governments</a:t>
            </a:r>
          </a:p>
          <a:p>
            <a:r>
              <a:rPr lang="en-US" dirty="0" smtClean="0"/>
              <a:t>Most governments have struggled with questions of how to elicit information about behavior of NOC</a:t>
            </a:r>
          </a:p>
          <a:p>
            <a:r>
              <a:rPr lang="en-US" dirty="0" smtClean="0"/>
              <a:t>Have learned why most policy advice failed to help governments improve performance</a:t>
            </a:r>
          </a:p>
          <a:p>
            <a:pPr marL="914400" lvl="2" indent="0">
              <a:buNone/>
            </a:pPr>
            <a:r>
              <a:rPr lang="en-US" dirty="0" smtClean="0"/>
              <a:t> </a:t>
            </a:r>
            <a:endParaRPr lang="en-US" dirty="0"/>
          </a:p>
        </p:txBody>
      </p:sp>
      <p:sp>
        <p:nvSpPr>
          <p:cNvPr id="4" name="Slide Number Placeholder 3"/>
          <p:cNvSpPr>
            <a:spLocks noGrp="1"/>
          </p:cNvSpPr>
          <p:nvPr>
            <p:ph type="sldNum" sz="quarter" idx="12"/>
          </p:nvPr>
        </p:nvSpPr>
        <p:spPr/>
        <p:txBody>
          <a:bodyPr/>
          <a:lstStyle/>
          <a:p>
            <a:r>
              <a:rPr lang="en-US" dirty="0" smtClean="0"/>
              <a:t>10</a:t>
            </a:r>
            <a:endParaRPr lang="en-US" dirty="0"/>
          </a:p>
        </p:txBody>
      </p:sp>
    </p:spTree>
    <p:extLst>
      <p:ext uri="{BB962C8B-B14F-4D97-AF65-F5344CB8AC3E}">
        <p14:creationId xmlns:p14="http://schemas.microsoft.com/office/powerpoint/2010/main" val="38162355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More Interactions</a:t>
            </a:r>
            <a:endParaRPr lang="en-US" dirty="0"/>
          </a:p>
        </p:txBody>
      </p:sp>
      <p:sp>
        <p:nvSpPr>
          <p:cNvPr id="3" name="Content Placeholder 2"/>
          <p:cNvSpPr>
            <a:spLocks noGrp="1"/>
          </p:cNvSpPr>
          <p:nvPr>
            <p:ph idx="1"/>
          </p:nvPr>
        </p:nvSpPr>
        <p:spPr/>
        <p:txBody>
          <a:bodyPr/>
          <a:lstStyle/>
          <a:p>
            <a:pPr marL="0" indent="0">
              <a:buNone/>
            </a:pPr>
            <a:r>
              <a:rPr lang="en-US" dirty="0" smtClean="0"/>
              <a:t>Major difference is that mangers of Western Oil Companies spend most of their time focused on company operations</a:t>
            </a:r>
            <a:br>
              <a:rPr lang="en-US" dirty="0" smtClean="0"/>
            </a:br>
            <a:endParaRPr lang="en-US" dirty="0" smtClean="0"/>
          </a:p>
          <a:p>
            <a:pPr marL="0" indent="0">
              <a:buNone/>
            </a:pPr>
            <a:r>
              <a:rPr lang="en-US" dirty="0" smtClean="0"/>
              <a:t/>
            </a:r>
            <a:br>
              <a:rPr lang="en-US" dirty="0" smtClean="0"/>
            </a:br>
            <a:r>
              <a:rPr lang="en-US" dirty="0" smtClean="0"/>
              <a:t/>
            </a:r>
            <a:br>
              <a:rPr lang="en-US" dirty="0" smtClean="0"/>
            </a:br>
            <a:r>
              <a:rPr lang="en-US" dirty="0" smtClean="0"/>
              <a:t>NOC managers spend an inordinate amount of time managing political relationships</a:t>
            </a:r>
            <a:endParaRPr lang="en-US" dirty="0"/>
          </a:p>
        </p:txBody>
      </p:sp>
      <p:sp>
        <p:nvSpPr>
          <p:cNvPr id="4" name="Slide Number Placeholder 3"/>
          <p:cNvSpPr>
            <a:spLocks noGrp="1"/>
          </p:cNvSpPr>
          <p:nvPr>
            <p:ph type="sldNum" sz="quarter" idx="12"/>
          </p:nvPr>
        </p:nvSpPr>
        <p:spPr/>
        <p:txBody>
          <a:bodyPr/>
          <a:lstStyle/>
          <a:p>
            <a:r>
              <a:rPr lang="en-US" dirty="0" smtClean="0"/>
              <a:t>11</a:t>
            </a:r>
            <a:endParaRPr lang="en-US" dirty="0"/>
          </a:p>
        </p:txBody>
      </p:sp>
    </p:spTree>
    <p:extLst>
      <p:ext uri="{BB962C8B-B14F-4D97-AF65-F5344CB8AC3E}">
        <p14:creationId xmlns:p14="http://schemas.microsoft.com/office/powerpoint/2010/main" val="13228020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In-House Expertise</a:t>
            </a:r>
            <a:endParaRPr lang="en-US" dirty="0"/>
          </a:p>
        </p:txBody>
      </p:sp>
      <p:sp>
        <p:nvSpPr>
          <p:cNvPr id="3" name="Content Placeholder 2"/>
          <p:cNvSpPr>
            <a:spLocks noGrp="1"/>
          </p:cNvSpPr>
          <p:nvPr>
            <p:ph idx="1"/>
          </p:nvPr>
        </p:nvSpPr>
        <p:spPr/>
        <p:txBody>
          <a:bodyPr/>
          <a:lstStyle/>
          <a:p>
            <a:r>
              <a:rPr lang="en-US" dirty="0" smtClean="0"/>
              <a:t>Most important long term function – building “in-house” expertise</a:t>
            </a:r>
          </a:p>
          <a:p>
            <a:r>
              <a:rPr lang="en-US" dirty="0" smtClean="0"/>
              <a:t>Reasons of value</a:t>
            </a:r>
          </a:p>
          <a:p>
            <a:pPr lvl="1"/>
            <a:r>
              <a:rPr lang="en-US" dirty="0" smtClean="0"/>
              <a:t>Must know how to manage any outside contracts</a:t>
            </a:r>
          </a:p>
          <a:p>
            <a:pPr lvl="1"/>
            <a:r>
              <a:rPr lang="en-US" dirty="0" smtClean="0"/>
              <a:t>Explains why geology is of such importance</a:t>
            </a:r>
          </a:p>
          <a:p>
            <a:pPr lvl="1"/>
            <a:r>
              <a:rPr lang="en-US" dirty="0" smtClean="0"/>
              <a:t>Highly competent NOCs have interesting projects to focus energies on, otherwise become sclerotic </a:t>
            </a:r>
          </a:p>
          <a:p>
            <a:r>
              <a:rPr lang="en-US" dirty="0" smtClean="0"/>
              <a:t>Not surprising</a:t>
            </a:r>
          </a:p>
          <a:p>
            <a:pPr lvl="1"/>
            <a:endParaRPr lang="en-US" b="1" dirty="0"/>
          </a:p>
        </p:txBody>
      </p:sp>
      <p:sp>
        <p:nvSpPr>
          <p:cNvPr id="4" name="Slide Number Placeholder 3"/>
          <p:cNvSpPr>
            <a:spLocks noGrp="1"/>
          </p:cNvSpPr>
          <p:nvPr>
            <p:ph type="sldNum" sz="quarter" idx="12"/>
          </p:nvPr>
        </p:nvSpPr>
        <p:spPr/>
        <p:txBody>
          <a:bodyPr/>
          <a:lstStyle/>
          <a:p>
            <a:r>
              <a:rPr lang="en-US" dirty="0" smtClean="0"/>
              <a:t>12</a:t>
            </a:r>
            <a:endParaRPr lang="en-US" dirty="0"/>
          </a:p>
        </p:txBody>
      </p:sp>
    </p:spTree>
    <p:extLst>
      <p:ext uri="{BB962C8B-B14F-4D97-AF65-F5344CB8AC3E}">
        <p14:creationId xmlns:p14="http://schemas.microsoft.com/office/powerpoint/2010/main" val="10060323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Strategy Implementation</a:t>
            </a:r>
            <a:endParaRPr lang="en-US" dirty="0"/>
          </a:p>
        </p:txBody>
      </p:sp>
      <p:sp>
        <p:nvSpPr>
          <p:cNvPr id="3" name="Content Placeholder 2"/>
          <p:cNvSpPr>
            <a:spLocks noGrp="1"/>
          </p:cNvSpPr>
          <p:nvPr>
            <p:ph idx="1"/>
          </p:nvPr>
        </p:nvSpPr>
        <p:spPr/>
        <p:txBody>
          <a:bodyPr>
            <a:normAutofit lnSpcReduction="10000"/>
          </a:bodyPr>
          <a:lstStyle/>
          <a:p>
            <a:r>
              <a:rPr lang="en-US" dirty="0" smtClean="0"/>
              <a:t>4 Dimensions</a:t>
            </a:r>
          </a:p>
          <a:p>
            <a:pPr lvl="2"/>
            <a:r>
              <a:rPr lang="en-US" dirty="0" smtClean="0"/>
              <a:t>Operatorship </a:t>
            </a:r>
          </a:p>
          <a:p>
            <a:pPr lvl="2"/>
            <a:r>
              <a:rPr lang="en-US" dirty="0" smtClean="0"/>
              <a:t>Type of resource that NOC pursues</a:t>
            </a:r>
          </a:p>
          <a:p>
            <a:pPr lvl="2"/>
            <a:r>
              <a:rPr lang="en-US" dirty="0" smtClean="0"/>
              <a:t>Question as to focus entirely within domestic market</a:t>
            </a:r>
          </a:p>
          <a:p>
            <a:pPr lvl="2"/>
            <a:r>
              <a:rPr lang="en-US" dirty="0" smtClean="0"/>
              <a:t>Political</a:t>
            </a:r>
            <a:endParaRPr lang="en-US" dirty="0"/>
          </a:p>
          <a:p>
            <a:r>
              <a:rPr lang="en-US" dirty="0" smtClean="0"/>
              <a:t>Both strategy and performance respond to the same underlying forces</a:t>
            </a:r>
          </a:p>
          <a:p>
            <a:pPr lvl="2"/>
            <a:r>
              <a:rPr lang="en-US" dirty="0" smtClean="0"/>
              <a:t>Goals of the state</a:t>
            </a:r>
          </a:p>
          <a:p>
            <a:pPr lvl="2"/>
            <a:r>
              <a:rPr lang="en-US" dirty="0" smtClean="0"/>
              <a:t>Type of geology</a:t>
            </a:r>
          </a:p>
          <a:p>
            <a:pPr lvl="2"/>
            <a:r>
              <a:rPr lang="en-US" dirty="0" smtClean="0"/>
              <a:t>State – NOC relationship</a:t>
            </a:r>
            <a:endParaRPr lang="en-US" dirty="0"/>
          </a:p>
        </p:txBody>
      </p:sp>
      <p:sp>
        <p:nvSpPr>
          <p:cNvPr id="4" name="Slide Number Placeholder 3"/>
          <p:cNvSpPr>
            <a:spLocks noGrp="1"/>
          </p:cNvSpPr>
          <p:nvPr>
            <p:ph type="sldNum" sz="quarter" idx="12"/>
          </p:nvPr>
        </p:nvSpPr>
        <p:spPr/>
        <p:txBody>
          <a:bodyPr/>
          <a:lstStyle/>
          <a:p>
            <a:r>
              <a:rPr lang="en-US" dirty="0" smtClean="0"/>
              <a:t>13</a:t>
            </a:r>
            <a:endParaRPr lang="en-US" dirty="0"/>
          </a:p>
        </p:txBody>
      </p:sp>
    </p:spTree>
    <p:extLst>
      <p:ext uri="{BB962C8B-B14F-4D97-AF65-F5344CB8AC3E}">
        <p14:creationId xmlns:p14="http://schemas.microsoft.com/office/powerpoint/2010/main" val="4505799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Author’s Speculation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Expect little left to nationalize</a:t>
            </a:r>
          </a:p>
          <a:p>
            <a:r>
              <a:rPr lang="en-US" dirty="0" smtClean="0"/>
              <a:t>No swing back to NOCs</a:t>
            </a:r>
          </a:p>
          <a:p>
            <a:r>
              <a:rPr lang="en-US" dirty="0" smtClean="0"/>
              <a:t>Most all of worlds oil already in NOC hands-has been for 5+ decades</a:t>
            </a:r>
          </a:p>
          <a:p>
            <a:r>
              <a:rPr lang="en-US" dirty="0" smtClean="0"/>
              <a:t>Do not prophecy end of NOCs – foresee looking outward – not inward</a:t>
            </a:r>
          </a:p>
          <a:p>
            <a:r>
              <a:rPr lang="en-US" dirty="0" smtClean="0"/>
              <a:t>Opportunities in Abu Dhabi and </a:t>
            </a:r>
            <a:r>
              <a:rPr lang="en-US" dirty="0"/>
              <a:t>A</a:t>
            </a:r>
            <a:r>
              <a:rPr lang="en-US" dirty="0" smtClean="0"/>
              <a:t>ngola where NOCs work alongside with most competitive IOCs</a:t>
            </a:r>
          </a:p>
          <a:p>
            <a:pPr marL="0" indent="0">
              <a:buNone/>
            </a:pPr>
            <a:r>
              <a:rPr lang="en-US" dirty="0"/>
              <a:t>	</a:t>
            </a:r>
            <a:r>
              <a:rPr lang="en-US" dirty="0" smtClean="0"/>
              <a:t>	</a:t>
            </a:r>
            <a:endParaRPr lang="en-US" dirty="0"/>
          </a:p>
        </p:txBody>
      </p:sp>
      <p:sp>
        <p:nvSpPr>
          <p:cNvPr id="4" name="Slide Number Placeholder 3"/>
          <p:cNvSpPr>
            <a:spLocks noGrp="1"/>
          </p:cNvSpPr>
          <p:nvPr>
            <p:ph type="sldNum" sz="quarter" idx="12"/>
          </p:nvPr>
        </p:nvSpPr>
        <p:spPr/>
        <p:txBody>
          <a:bodyPr/>
          <a:lstStyle/>
          <a:p>
            <a:r>
              <a:rPr lang="en-US" dirty="0" smtClean="0"/>
              <a:t>1 4</a:t>
            </a:r>
            <a:endParaRPr lang="en-US" dirty="0"/>
          </a:p>
        </p:txBody>
      </p:sp>
    </p:spTree>
    <p:extLst>
      <p:ext uri="{BB962C8B-B14F-4D97-AF65-F5344CB8AC3E}">
        <p14:creationId xmlns:p14="http://schemas.microsoft.com/office/powerpoint/2010/main" val="13884936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Speculation (cont.)</a:t>
            </a:r>
            <a:endParaRPr lang="en-US" dirty="0"/>
          </a:p>
        </p:txBody>
      </p:sp>
      <p:sp>
        <p:nvSpPr>
          <p:cNvPr id="4" name="Slide Number Placeholder 3"/>
          <p:cNvSpPr>
            <a:spLocks noGrp="1"/>
          </p:cNvSpPr>
          <p:nvPr>
            <p:ph type="sldNum" sz="quarter" idx="12"/>
          </p:nvPr>
        </p:nvSpPr>
        <p:spPr/>
        <p:txBody>
          <a:bodyPr/>
          <a:lstStyle/>
          <a:p>
            <a:r>
              <a:rPr lang="en-US" smtClean="0"/>
              <a:t>1 - </a:t>
            </a:r>
            <a:fld id="{ECDCC1AF-CCD8-44A6-A3E0-2D06FE2E31C2}" type="slidenum">
              <a:rPr lang="en-US" smtClean="0"/>
              <a:pPr/>
              <a:t>16</a:t>
            </a:fld>
            <a:endParaRPr lang="en-US" dirty="0"/>
          </a:p>
        </p:txBody>
      </p:sp>
      <p:sp>
        <p:nvSpPr>
          <p:cNvPr id="3" name="Content Placeholder 2"/>
          <p:cNvSpPr>
            <a:spLocks noGrp="1"/>
          </p:cNvSpPr>
          <p:nvPr>
            <p:ph idx="1"/>
          </p:nvPr>
        </p:nvSpPr>
        <p:spPr/>
        <p:txBody>
          <a:bodyPr/>
          <a:lstStyle/>
          <a:p>
            <a:r>
              <a:rPr lang="en-US" dirty="0" smtClean="0"/>
              <a:t>Most interesting could be dominance of NOCs with tenuous in gas</a:t>
            </a:r>
          </a:p>
          <a:p>
            <a:r>
              <a:rPr lang="en-US" dirty="0" smtClean="0"/>
              <a:t>Saudi </a:t>
            </a:r>
            <a:r>
              <a:rPr lang="en-US" dirty="0" smtClean="0"/>
              <a:t>turned to outside </a:t>
            </a:r>
            <a:r>
              <a:rPr lang="en-US" dirty="0" smtClean="0"/>
              <a:t>firms for expertise as well as Iran and </a:t>
            </a:r>
            <a:r>
              <a:rPr lang="en-US" dirty="0" err="1" smtClean="0"/>
              <a:t>Quatar</a:t>
            </a:r>
            <a:endParaRPr lang="en-US" dirty="0" smtClean="0"/>
          </a:p>
          <a:p>
            <a:endParaRPr lang="en-US" dirty="0" smtClean="0"/>
          </a:p>
          <a:p>
            <a:pPr marL="0" indent="0">
              <a:buNone/>
            </a:pPr>
            <a:r>
              <a:rPr lang="en-US" dirty="0" smtClean="0"/>
              <a:t>Price of Oil</a:t>
            </a:r>
            <a:br>
              <a:rPr lang="en-US" dirty="0" smtClean="0"/>
            </a:br>
            <a:r>
              <a:rPr lang="en-US" dirty="0" smtClean="0"/>
              <a:t>Supply and demand</a:t>
            </a:r>
            <a:r>
              <a:rPr lang="en-US" dirty="0" smtClean="0"/>
              <a:t/>
            </a:r>
            <a:br>
              <a:rPr lang="en-US" dirty="0" smtClean="0"/>
            </a:br>
            <a:r>
              <a:rPr lang="en-US" dirty="0" smtClean="0"/>
              <a:t>Charts </a:t>
            </a:r>
            <a:r>
              <a:rPr lang="en-US" dirty="0" smtClean="0"/>
              <a:t>922-923 are good</a:t>
            </a:r>
            <a:endParaRPr lang="en-US" dirty="0"/>
          </a:p>
        </p:txBody>
      </p:sp>
    </p:spTree>
    <p:extLst>
      <p:ext uri="{BB962C8B-B14F-4D97-AF65-F5344CB8AC3E}">
        <p14:creationId xmlns:p14="http://schemas.microsoft.com/office/powerpoint/2010/main" val="5659684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Geopolitics</a:t>
            </a:r>
            <a:endParaRPr lang="en-US" dirty="0"/>
          </a:p>
        </p:txBody>
      </p:sp>
      <p:sp>
        <p:nvSpPr>
          <p:cNvPr id="4" name="Slide Number Placeholder 3"/>
          <p:cNvSpPr>
            <a:spLocks noGrp="1"/>
          </p:cNvSpPr>
          <p:nvPr>
            <p:ph type="sldNum" sz="quarter" idx="12"/>
          </p:nvPr>
        </p:nvSpPr>
        <p:spPr/>
        <p:txBody>
          <a:bodyPr/>
          <a:lstStyle/>
          <a:p>
            <a:r>
              <a:rPr lang="en-US" smtClean="0"/>
              <a:t>1 - </a:t>
            </a:r>
            <a:fld id="{ECDCC1AF-CCD8-44A6-A3E0-2D06FE2E31C2}" type="slidenum">
              <a:rPr lang="en-US" smtClean="0"/>
              <a:pPr/>
              <a:t>17</a:t>
            </a:fld>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Russia – Gazprom – turned off gas in Europe </a:t>
            </a:r>
            <a:r>
              <a:rPr lang="en-US" dirty="0" smtClean="0"/>
              <a:t>2006, </a:t>
            </a:r>
            <a:r>
              <a:rPr lang="en-US" dirty="0" smtClean="0"/>
              <a:t>2009</a:t>
            </a:r>
          </a:p>
          <a:p>
            <a:r>
              <a:rPr lang="en-US" dirty="0" smtClean="0"/>
              <a:t>Found little evidence that NOCs are effective geopolitical instruments</a:t>
            </a:r>
          </a:p>
          <a:p>
            <a:r>
              <a:rPr lang="en-US" dirty="0" smtClean="0"/>
              <a:t>Largest political impact of host governments on NOCs is </a:t>
            </a:r>
            <a:r>
              <a:rPr lang="en-US" u="sng" dirty="0" smtClean="0"/>
              <a:t>not </a:t>
            </a:r>
            <a:r>
              <a:rPr lang="en-US" dirty="0" smtClean="0"/>
              <a:t>using them as tools for foreign policy. Venezuela is an exception which may change.</a:t>
            </a:r>
          </a:p>
          <a:p>
            <a:r>
              <a:rPr lang="en-US" dirty="0" smtClean="0"/>
              <a:t>Authors found this striking</a:t>
            </a:r>
          </a:p>
          <a:p>
            <a:r>
              <a:rPr lang="en-US" dirty="0" smtClean="0"/>
              <a:t>It is the adverse impact on these NOCs to find and produce oil</a:t>
            </a:r>
          </a:p>
        </p:txBody>
      </p:sp>
    </p:spTree>
    <p:extLst>
      <p:ext uri="{BB962C8B-B14F-4D97-AF65-F5344CB8AC3E}">
        <p14:creationId xmlns:p14="http://schemas.microsoft.com/office/powerpoint/2010/main" val="28432702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Concluding</a:t>
            </a:r>
            <a:endParaRPr lang="en-US" dirty="0"/>
          </a:p>
        </p:txBody>
      </p:sp>
      <p:sp>
        <p:nvSpPr>
          <p:cNvPr id="4" name="Slide Number Placeholder 3"/>
          <p:cNvSpPr>
            <a:spLocks noGrp="1"/>
          </p:cNvSpPr>
          <p:nvPr>
            <p:ph type="sldNum" sz="quarter" idx="12"/>
          </p:nvPr>
        </p:nvSpPr>
        <p:spPr/>
        <p:txBody>
          <a:bodyPr/>
          <a:lstStyle/>
          <a:p>
            <a:r>
              <a:rPr lang="en-US" smtClean="0"/>
              <a:t>1 - </a:t>
            </a:r>
            <a:fld id="{ECDCC1AF-CCD8-44A6-A3E0-2D06FE2E31C2}" type="slidenum">
              <a:rPr lang="en-US" smtClean="0"/>
              <a:pPr/>
              <a:t>18</a:t>
            </a:fld>
            <a:endParaRPr lang="en-US" dirty="0"/>
          </a:p>
        </p:txBody>
      </p:sp>
      <p:sp>
        <p:nvSpPr>
          <p:cNvPr id="3" name="Content Placeholder 2"/>
          <p:cNvSpPr>
            <a:spLocks noGrp="1"/>
          </p:cNvSpPr>
          <p:nvPr>
            <p:ph idx="1"/>
          </p:nvPr>
        </p:nvSpPr>
        <p:spPr/>
        <p:txBody>
          <a:bodyPr/>
          <a:lstStyle/>
          <a:p>
            <a:pPr marL="0" indent="0">
              <a:buNone/>
            </a:pPr>
            <a:r>
              <a:rPr lang="en-US" dirty="0" smtClean="0"/>
              <a:t>Managers of these NOCs are usually highly aware of impact on worlds energy supply and global economy. They are usually trying to fix it by putting some governments at distances from </a:t>
            </a:r>
            <a:r>
              <a:rPr lang="en-US" smtClean="0"/>
              <a:t>NOC </a:t>
            </a:r>
            <a:r>
              <a:rPr lang="en-US" smtClean="0"/>
              <a:t>operation.</a:t>
            </a:r>
            <a:r>
              <a:rPr lang="en-US" dirty="0" smtClean="0"/>
              <a:t/>
            </a:r>
            <a:br>
              <a:rPr lang="en-US" dirty="0" smtClean="0"/>
            </a:br>
            <a:r>
              <a:rPr lang="en-US" dirty="0" smtClean="0"/>
              <a:t/>
            </a:r>
            <a:br>
              <a:rPr lang="en-US" dirty="0" smtClean="0"/>
            </a:br>
            <a:r>
              <a:rPr lang="en-US" dirty="0" smtClean="0"/>
              <a:t>Has proved very challenging.</a:t>
            </a:r>
            <a:endParaRPr lang="en-US" dirty="0"/>
          </a:p>
        </p:txBody>
      </p:sp>
    </p:spTree>
    <p:extLst>
      <p:ext uri="{BB962C8B-B14F-4D97-AF65-F5344CB8AC3E}">
        <p14:creationId xmlns:p14="http://schemas.microsoft.com/office/powerpoint/2010/main" val="37223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05800" cy="1066800"/>
          </a:xfrm>
        </p:spPr>
        <p:txBody>
          <a:bodyPr>
            <a:noAutofit/>
          </a:bodyPr>
          <a:lstStyle/>
          <a:p>
            <a:r>
              <a:rPr lang="en-US" sz="3600" dirty="0" smtClean="0">
                <a:latin typeface="+mn-lt"/>
              </a:rPr>
              <a:t>Strategy</a:t>
            </a:r>
            <a:endParaRPr lang="en-US" sz="3600" dirty="0">
              <a:latin typeface="+mn-lt"/>
            </a:endParaRPr>
          </a:p>
        </p:txBody>
      </p:sp>
      <p:sp>
        <p:nvSpPr>
          <p:cNvPr id="3" name="Content Placeholder 2"/>
          <p:cNvSpPr>
            <a:spLocks noGrp="1"/>
          </p:cNvSpPr>
          <p:nvPr>
            <p:ph idx="1"/>
          </p:nvPr>
        </p:nvSpPr>
        <p:spPr>
          <a:xfrm>
            <a:off x="457200" y="2057400"/>
            <a:ext cx="8077200" cy="4068763"/>
          </a:xfrm>
        </p:spPr>
        <p:txBody>
          <a:bodyPr>
            <a:normAutofit fontScale="85000" lnSpcReduction="20000"/>
          </a:bodyPr>
          <a:lstStyle/>
          <a:p>
            <a:pPr marL="0" indent="0">
              <a:buNone/>
            </a:pPr>
            <a:r>
              <a:rPr lang="en-US" dirty="0" smtClean="0"/>
              <a:t>NOC strategy and performance might simply reflect the quality of the state institution</a:t>
            </a:r>
          </a:p>
          <a:p>
            <a:pPr marL="0" indent="0">
              <a:buNone/>
            </a:pPr>
            <a:endParaRPr lang="en-US" dirty="0"/>
          </a:p>
          <a:p>
            <a:pPr marL="0" indent="0">
              <a:buNone/>
            </a:pPr>
            <a:r>
              <a:rPr lang="en-US" dirty="0" smtClean="0"/>
              <a:t>The associated mechanisms that states use to control their NOC</a:t>
            </a:r>
          </a:p>
          <a:p>
            <a:pPr marL="0" indent="0">
              <a:buNone/>
            </a:pPr>
            <a:r>
              <a:rPr lang="en-US" dirty="0" smtClean="0"/>
              <a:t/>
            </a:r>
            <a:br>
              <a:rPr lang="en-US" dirty="0" smtClean="0"/>
            </a:br>
            <a:r>
              <a:rPr lang="en-US" dirty="0" smtClean="0"/>
              <a:t>NOC managers have a role to play. Actual performance and strategy depends mainly on their host government</a:t>
            </a:r>
          </a:p>
          <a:p>
            <a:pPr marL="0" indent="0">
              <a:buNone/>
            </a:pPr>
            <a:endParaRPr lang="en-US" dirty="0"/>
          </a:p>
          <a:p>
            <a:pPr marL="0" indent="0">
              <a:buNone/>
            </a:pPr>
            <a:r>
              <a:rPr lang="en-US" dirty="0" smtClean="0"/>
              <a:t>May indeed reflect the nature of resources at hand</a:t>
            </a:r>
            <a:endParaRPr lang="en-US" dirty="0"/>
          </a:p>
        </p:txBody>
      </p:sp>
      <p:sp>
        <p:nvSpPr>
          <p:cNvPr id="5" name="Slide Number Placeholder 4"/>
          <p:cNvSpPr>
            <a:spLocks noGrp="1"/>
          </p:cNvSpPr>
          <p:nvPr>
            <p:ph type="sldNum" sz="quarter" idx="12"/>
          </p:nvPr>
        </p:nvSpPr>
        <p:spPr/>
        <p:txBody>
          <a:bodyPr/>
          <a:lstStyle/>
          <a:p>
            <a:r>
              <a:rPr lang="en-US" dirty="0" smtClean="0"/>
              <a:t>1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685800"/>
          </a:xfrm>
        </p:spPr>
        <p:txBody>
          <a:bodyPr>
            <a:normAutofit fontScale="90000"/>
          </a:bodyPr>
          <a:lstStyle/>
          <a:p>
            <a:r>
              <a:rPr lang="en-US" dirty="0" smtClean="0">
                <a:latin typeface="+mn-lt"/>
              </a:rPr>
              <a:t>Framework</a:t>
            </a:r>
            <a:endParaRPr lang="en-US" dirty="0">
              <a:latin typeface="+mn-lt"/>
            </a:endParaRPr>
          </a:p>
        </p:txBody>
      </p:sp>
      <p:sp>
        <p:nvSpPr>
          <p:cNvPr id="3" name="Content Placeholder 2"/>
          <p:cNvSpPr>
            <a:spLocks noGrp="1"/>
          </p:cNvSpPr>
          <p:nvPr>
            <p:ph idx="1"/>
          </p:nvPr>
        </p:nvSpPr>
        <p:spPr/>
        <p:txBody>
          <a:bodyPr/>
          <a:lstStyle/>
          <a:p>
            <a:pPr marL="0" indent="0">
              <a:buNone/>
            </a:pPr>
            <a:r>
              <a:rPr lang="en-US" dirty="0" smtClean="0"/>
              <a:t>	Common Framework – Diversity across</a:t>
            </a:r>
          </a:p>
          <a:p>
            <a:pPr marL="0" indent="0">
              <a:buNone/>
            </a:pPr>
            <a:endParaRPr lang="en-US" dirty="0"/>
          </a:p>
          <a:p>
            <a:r>
              <a:rPr lang="en-US" dirty="0" smtClean="0"/>
              <a:t>State goals</a:t>
            </a:r>
          </a:p>
          <a:p>
            <a:r>
              <a:rPr lang="en-US" dirty="0" smtClean="0"/>
              <a:t>Quality of institutions</a:t>
            </a:r>
          </a:p>
          <a:p>
            <a:r>
              <a:rPr lang="en-US" dirty="0" smtClean="0"/>
              <a:t>Complexity of geological resources</a:t>
            </a:r>
            <a:endParaRPr lang="en-US" dirty="0"/>
          </a:p>
        </p:txBody>
      </p:sp>
      <p:sp>
        <p:nvSpPr>
          <p:cNvPr id="5" name="Slide Number Placeholder 4"/>
          <p:cNvSpPr>
            <a:spLocks noGrp="1"/>
          </p:cNvSpPr>
          <p:nvPr>
            <p:ph type="sldNum" sz="quarter" idx="12"/>
          </p:nvPr>
        </p:nvSpPr>
        <p:spPr/>
        <p:txBody>
          <a:bodyPr/>
          <a:lstStyle/>
          <a:p>
            <a:r>
              <a:rPr lang="en-US" dirty="0" smtClean="0"/>
              <a:t>2</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990600"/>
          </a:xfrm>
        </p:spPr>
        <p:txBody>
          <a:bodyPr>
            <a:noAutofit/>
          </a:bodyPr>
          <a:lstStyle/>
          <a:p>
            <a:r>
              <a:rPr lang="en-US" sz="3600" dirty="0" smtClean="0">
                <a:latin typeface="+mn-lt"/>
              </a:rPr>
              <a:t>Importance</a:t>
            </a:r>
            <a:endParaRPr lang="en-US" sz="3600" dirty="0">
              <a:latin typeface="+mn-lt"/>
            </a:endParaRPr>
          </a:p>
        </p:txBody>
      </p:sp>
      <p:sp>
        <p:nvSpPr>
          <p:cNvPr id="6" name="Slide Number Placeholder 5"/>
          <p:cNvSpPr>
            <a:spLocks noGrp="1"/>
          </p:cNvSpPr>
          <p:nvPr>
            <p:ph type="sldNum" sz="quarter" idx="12"/>
          </p:nvPr>
        </p:nvSpPr>
        <p:spPr/>
        <p:txBody>
          <a:bodyPr/>
          <a:lstStyle/>
          <a:p>
            <a:r>
              <a:rPr lang="en-US" dirty="0" smtClean="0"/>
              <a:t>3</a:t>
            </a:r>
            <a:endParaRPr lang="en-US" dirty="0"/>
          </a:p>
        </p:txBody>
      </p:sp>
      <p:sp>
        <p:nvSpPr>
          <p:cNvPr id="3" name="Content Placeholder 2"/>
          <p:cNvSpPr>
            <a:spLocks noGrp="1"/>
          </p:cNvSpPr>
          <p:nvPr>
            <p:ph idx="1"/>
          </p:nvPr>
        </p:nvSpPr>
        <p:spPr>
          <a:xfrm>
            <a:off x="457200" y="1905000"/>
            <a:ext cx="8229600" cy="4221163"/>
          </a:xfrm>
        </p:spPr>
        <p:txBody>
          <a:bodyPr/>
          <a:lstStyle/>
          <a:p>
            <a:pPr marL="0" indent="0">
              <a:buNone/>
            </a:pPr>
            <a:r>
              <a:rPr lang="en-US" dirty="0" smtClean="0"/>
              <a:t>15 </a:t>
            </a:r>
            <a:r>
              <a:rPr lang="en-US" dirty="0" smtClean="0"/>
              <a:t>NOCs covers </a:t>
            </a:r>
            <a:r>
              <a:rPr lang="en-US" dirty="0" smtClean="0"/>
              <a:t>(at 2012/13)</a:t>
            </a:r>
            <a:br>
              <a:rPr lang="en-US" dirty="0" smtClean="0"/>
            </a:br>
            <a:r>
              <a:rPr lang="en-US" dirty="0" smtClean="0"/>
              <a:t/>
            </a:r>
            <a:br>
              <a:rPr lang="en-US" dirty="0" smtClean="0"/>
            </a:br>
            <a:endParaRPr lang="en-US" dirty="0" smtClean="0"/>
          </a:p>
          <a:p>
            <a:r>
              <a:rPr lang="en-US" dirty="0" smtClean="0"/>
              <a:t>46% of all world oil production</a:t>
            </a:r>
          </a:p>
          <a:p>
            <a:r>
              <a:rPr lang="en-US" dirty="0" smtClean="0"/>
              <a:t>56% of all worlds oil reserves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457200"/>
          </a:xfrm>
        </p:spPr>
        <p:txBody>
          <a:bodyPr>
            <a:normAutofit fontScale="90000"/>
          </a:bodyPr>
          <a:lstStyle/>
          <a:p>
            <a:r>
              <a:rPr lang="en-US" dirty="0" smtClean="0">
                <a:solidFill>
                  <a:schemeClr val="bg1"/>
                </a:solidFill>
                <a:latin typeface="+mn-lt"/>
              </a:rPr>
              <a:t>Existence of NOCs</a:t>
            </a:r>
            <a:endParaRPr lang="en-US" dirty="0">
              <a:solidFill>
                <a:schemeClr val="bg1"/>
              </a:solidFill>
              <a:latin typeface="+mn-lt"/>
            </a:endParaRPr>
          </a:p>
        </p:txBody>
      </p:sp>
      <p:sp>
        <p:nvSpPr>
          <p:cNvPr id="5" name="Slide Number Placeholder 4"/>
          <p:cNvSpPr>
            <a:spLocks noGrp="1"/>
          </p:cNvSpPr>
          <p:nvPr>
            <p:ph type="sldNum" sz="quarter" idx="12"/>
          </p:nvPr>
        </p:nvSpPr>
        <p:spPr/>
        <p:txBody>
          <a:bodyPr/>
          <a:lstStyle/>
          <a:p>
            <a:r>
              <a:rPr lang="en-US" dirty="0" smtClean="0"/>
              <a:t>4</a:t>
            </a:r>
            <a:endParaRPr lang="en-US" dirty="0"/>
          </a:p>
        </p:txBody>
      </p:sp>
      <p:sp>
        <p:nvSpPr>
          <p:cNvPr id="3" name="Content Placeholder 2"/>
          <p:cNvSpPr>
            <a:spLocks noGrp="1"/>
          </p:cNvSpPr>
          <p:nvPr>
            <p:ph idx="1"/>
          </p:nvPr>
        </p:nvSpPr>
        <p:spPr>
          <a:xfrm>
            <a:off x="457200" y="1600200"/>
            <a:ext cx="8229600" cy="4525963"/>
          </a:xfrm>
        </p:spPr>
        <p:txBody>
          <a:bodyPr>
            <a:normAutofit/>
          </a:bodyPr>
          <a:lstStyle/>
          <a:p>
            <a:pPr lvl="2"/>
            <a:r>
              <a:rPr lang="en-US" dirty="0" smtClean="0"/>
              <a:t>NOCs exist most importantly due to desire of government to control through direct ownership the most lucrative source of </a:t>
            </a:r>
            <a:r>
              <a:rPr lang="en-US" dirty="0" smtClean="0"/>
              <a:t>revenue</a:t>
            </a:r>
            <a:endParaRPr lang="en-US" dirty="0">
              <a:solidFill>
                <a:srgbClr val="FF0000"/>
              </a:solidFill>
            </a:endParaRPr>
          </a:p>
          <a:p>
            <a:pPr lvl="2"/>
            <a:r>
              <a:rPr lang="en-US" dirty="0" smtClean="0"/>
              <a:t>There is a wide variation in the performance of NOCs</a:t>
            </a:r>
            <a:r>
              <a:rPr lang="en-US" dirty="0"/>
              <a:t/>
            </a:r>
            <a:br>
              <a:rPr lang="en-US" dirty="0"/>
            </a:br>
            <a:r>
              <a:rPr lang="en-US" dirty="0" smtClean="0"/>
              <a:t>(NOCs in general perform worse than IOCs)</a:t>
            </a:r>
            <a:endParaRPr lang="en-US" dirty="0"/>
          </a:p>
          <a:p>
            <a:pPr lvl="2"/>
            <a:r>
              <a:rPr lang="en-US" dirty="0" smtClean="0"/>
              <a:t>Governments have organized in very different ways but consistency is most important</a:t>
            </a:r>
            <a:endParaRPr lang="en-US" dirty="0"/>
          </a:p>
          <a:p>
            <a:pPr lvl="2"/>
            <a:r>
              <a:rPr lang="en-US" dirty="0" smtClean="0"/>
              <a:t>The future will not look like the past</a:t>
            </a:r>
            <a:endParaRPr lang="en-US" dirty="0"/>
          </a:p>
          <a:p>
            <a:pPr marL="0" indent="0">
              <a:buNone/>
            </a:pPr>
            <a:r>
              <a:rPr lang="en-US" dirty="0" smtClean="0"/>
              <a:t>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rmAutofit/>
          </a:bodyPr>
          <a:lstStyle/>
          <a:p>
            <a:r>
              <a:rPr lang="en-US" dirty="0" smtClean="0">
                <a:latin typeface="+mn-lt"/>
              </a:rPr>
              <a:t>Why do NOCs Exist?</a:t>
            </a:r>
            <a:endParaRPr lang="en-US" dirty="0">
              <a:latin typeface="+mn-lt"/>
            </a:endParaRPr>
          </a:p>
        </p:txBody>
      </p:sp>
      <p:sp>
        <p:nvSpPr>
          <p:cNvPr id="3" name="Content Placeholder 2"/>
          <p:cNvSpPr>
            <a:spLocks noGrp="1"/>
          </p:cNvSpPr>
          <p:nvPr>
            <p:ph idx="1"/>
          </p:nvPr>
        </p:nvSpPr>
        <p:spPr>
          <a:xfrm>
            <a:off x="533400" y="1905000"/>
            <a:ext cx="8229600" cy="4525963"/>
          </a:xfrm>
        </p:spPr>
        <p:txBody>
          <a:bodyPr>
            <a:normAutofit lnSpcReduction="10000"/>
          </a:bodyPr>
          <a:lstStyle/>
          <a:p>
            <a:r>
              <a:rPr lang="en-US" dirty="0" smtClean="0"/>
              <a:t>Fear by host government that private enterprise not delivering adequate revenues</a:t>
            </a:r>
          </a:p>
          <a:p>
            <a:r>
              <a:rPr lang="en-US" dirty="0" smtClean="0"/>
              <a:t>Nationalism – oldest NOC – Pemex 1938</a:t>
            </a:r>
          </a:p>
          <a:p>
            <a:r>
              <a:rPr lang="en-US" dirty="0" smtClean="0"/>
              <a:t>Role of geology and risk – 14 of 15 created after the riskiest part was completed – Brazil an exception.</a:t>
            </a:r>
          </a:p>
          <a:p>
            <a:r>
              <a:rPr lang="en-US" dirty="0" smtClean="0"/>
              <a:t>The NOC is a contribution to the nations industrial base through “forward linkages” (Supply of cheap fuel)</a:t>
            </a:r>
          </a:p>
          <a:p>
            <a:endParaRPr lang="en-US" dirty="0"/>
          </a:p>
        </p:txBody>
      </p:sp>
      <p:sp>
        <p:nvSpPr>
          <p:cNvPr id="5" name="Slide Number Placeholder 4"/>
          <p:cNvSpPr>
            <a:spLocks noGrp="1"/>
          </p:cNvSpPr>
          <p:nvPr>
            <p:ph type="sldNum" sz="quarter" idx="12"/>
          </p:nvPr>
        </p:nvSpPr>
        <p:spPr/>
        <p:txBody>
          <a:bodyPr/>
          <a:lstStyle/>
          <a:p>
            <a:r>
              <a:rPr lang="en-US" dirty="0" smtClean="0"/>
              <a:t>5</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Performance</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How do NOCs perform?</a:t>
            </a:r>
          </a:p>
          <a:p>
            <a:r>
              <a:rPr lang="en-US" sz="3000" dirty="0" smtClean="0"/>
              <a:t>Many NOCs cloaked in secrecy – Saudi Arabia, Abu Dhabi</a:t>
            </a:r>
          </a:p>
          <a:p>
            <a:r>
              <a:rPr lang="en-US" sz="3000" dirty="0" smtClean="0"/>
              <a:t>Some required to perform outside oil and gas</a:t>
            </a:r>
          </a:p>
          <a:p>
            <a:r>
              <a:rPr lang="en-US" sz="3000" dirty="0" smtClean="0"/>
              <a:t>Depletion rates very low</a:t>
            </a:r>
          </a:p>
          <a:p>
            <a:r>
              <a:rPr lang="en-US" sz="3000" dirty="0" smtClean="0"/>
              <a:t>These 15 appear to be less efficient than IOCs vast differences in uncertainties and capital </a:t>
            </a:r>
            <a:r>
              <a:rPr lang="en-US" sz="3000" dirty="0" smtClean="0"/>
              <a:t>required </a:t>
            </a:r>
            <a:r>
              <a:rPr lang="en-US" sz="3000" dirty="0" smtClean="0"/>
              <a:t>(figure 20.3a)</a:t>
            </a:r>
          </a:p>
          <a:p>
            <a:r>
              <a:rPr lang="en-US" sz="3000" dirty="0" smtClean="0"/>
              <a:t>Pemex and Gazprom both score low</a:t>
            </a:r>
          </a:p>
          <a:p>
            <a:pPr marL="0" indent="0">
              <a:buNone/>
            </a:pPr>
            <a:endParaRPr lang="en-US" dirty="0" smtClean="0"/>
          </a:p>
        </p:txBody>
      </p:sp>
      <p:sp>
        <p:nvSpPr>
          <p:cNvPr id="4" name="Slide Number Placeholder 3"/>
          <p:cNvSpPr>
            <a:spLocks noGrp="1"/>
          </p:cNvSpPr>
          <p:nvPr>
            <p:ph type="sldNum" sz="quarter" idx="12"/>
          </p:nvPr>
        </p:nvSpPr>
        <p:spPr/>
        <p:txBody>
          <a:bodyPr/>
          <a:lstStyle/>
          <a:p>
            <a:r>
              <a:rPr lang="en-US" dirty="0" smtClean="0"/>
              <a:t>6</a:t>
            </a:r>
            <a:endParaRPr lang="en-US" dirty="0"/>
          </a:p>
        </p:txBody>
      </p:sp>
    </p:spTree>
    <p:extLst>
      <p:ext uri="{BB962C8B-B14F-4D97-AF65-F5344CB8AC3E}">
        <p14:creationId xmlns:p14="http://schemas.microsoft.com/office/powerpoint/2010/main" val="22737302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Performance</a:t>
            </a:r>
            <a:endParaRPr lang="en-US" dirty="0"/>
          </a:p>
        </p:txBody>
      </p:sp>
      <p:sp>
        <p:nvSpPr>
          <p:cNvPr id="3" name="Content Placeholder 2"/>
          <p:cNvSpPr>
            <a:spLocks noGrp="1"/>
          </p:cNvSpPr>
          <p:nvPr>
            <p:ph idx="1"/>
          </p:nvPr>
        </p:nvSpPr>
        <p:spPr/>
        <p:txBody>
          <a:bodyPr>
            <a:normAutofit/>
          </a:bodyPr>
          <a:lstStyle/>
          <a:p>
            <a:r>
              <a:rPr lang="en-US" dirty="0" smtClean="0"/>
              <a:t>State goals – set by state for NOC</a:t>
            </a:r>
          </a:p>
          <a:p>
            <a:r>
              <a:rPr lang="en-US" dirty="0" smtClean="0"/>
              <a:t>Production revenues</a:t>
            </a:r>
          </a:p>
          <a:p>
            <a:r>
              <a:rPr lang="en-US" dirty="0" smtClean="0"/>
              <a:t>Management of resources and revenues – depletion</a:t>
            </a:r>
          </a:p>
          <a:p>
            <a:r>
              <a:rPr lang="en-US" dirty="0" smtClean="0"/>
              <a:t>Regulatory</a:t>
            </a:r>
          </a:p>
          <a:p>
            <a:r>
              <a:rPr lang="en-US" dirty="0" smtClean="0"/>
              <a:t>Broad collection of non-hydrocarbon functions</a:t>
            </a:r>
            <a:endParaRPr lang="en-US" dirty="0"/>
          </a:p>
        </p:txBody>
      </p:sp>
      <p:sp>
        <p:nvSpPr>
          <p:cNvPr id="4" name="Slide Number Placeholder 3"/>
          <p:cNvSpPr>
            <a:spLocks noGrp="1"/>
          </p:cNvSpPr>
          <p:nvPr>
            <p:ph type="sldNum" sz="quarter" idx="12"/>
          </p:nvPr>
        </p:nvSpPr>
        <p:spPr/>
        <p:txBody>
          <a:bodyPr/>
          <a:lstStyle/>
          <a:p>
            <a:r>
              <a:rPr lang="en-US" dirty="0" smtClean="0"/>
              <a:t>7</a:t>
            </a:r>
            <a:endParaRPr lang="en-US" dirty="0"/>
          </a:p>
        </p:txBody>
      </p:sp>
    </p:spTree>
    <p:extLst>
      <p:ext uri="{BB962C8B-B14F-4D97-AF65-F5344CB8AC3E}">
        <p14:creationId xmlns:p14="http://schemas.microsoft.com/office/powerpoint/2010/main" val="10667885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Depletion Rates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NOCs have depletion rates half of IOCs</a:t>
            </a:r>
          </a:p>
          <a:p>
            <a:r>
              <a:rPr lang="en-US" dirty="0" smtClean="0"/>
              <a:t>These 15 NOCs – about 1.5%</a:t>
            </a:r>
          </a:p>
          <a:p>
            <a:r>
              <a:rPr lang="en-US" dirty="0" smtClean="0"/>
              <a:t>3 largest NOCs – 3%</a:t>
            </a:r>
          </a:p>
          <a:p>
            <a:r>
              <a:rPr lang="en-US" dirty="0" smtClean="0"/>
              <a:t>Low depletion rates cited as a major driving force for oil sector policy</a:t>
            </a:r>
          </a:p>
          <a:p>
            <a:r>
              <a:rPr lang="en-US" dirty="0" smtClean="0"/>
              <a:t>Could depend on OPEC – Saudi and Abu Dhabi lower due to pricing policy</a:t>
            </a:r>
          </a:p>
          <a:p>
            <a:r>
              <a:rPr lang="en-US" dirty="0" smtClean="0"/>
              <a:t>8 of 15 NOCs are OPEC members</a:t>
            </a:r>
          </a:p>
          <a:p>
            <a:r>
              <a:rPr lang="en-US" dirty="0" smtClean="0"/>
              <a:t>Most NOCs do not have independently audited data on booked </a:t>
            </a:r>
            <a:r>
              <a:rPr lang="en-US" dirty="0" smtClean="0"/>
              <a:t>reserves</a:t>
            </a:r>
          </a:p>
          <a:p>
            <a:r>
              <a:rPr lang="en-US" dirty="0" smtClean="0"/>
              <a:t>Could also reflect poor skills</a:t>
            </a:r>
          </a:p>
          <a:p>
            <a:r>
              <a:rPr lang="en-US" dirty="0" smtClean="0"/>
              <a:t>PEMEX-SEC cut estimate to raise</a:t>
            </a:r>
            <a:r>
              <a:rPr lang="en-US" dirty="0" smtClean="0"/>
              <a:t>		 		</a:t>
            </a:r>
            <a:endParaRPr lang="en-US" dirty="0"/>
          </a:p>
        </p:txBody>
      </p:sp>
      <p:sp>
        <p:nvSpPr>
          <p:cNvPr id="4" name="Slide Number Placeholder 3"/>
          <p:cNvSpPr>
            <a:spLocks noGrp="1"/>
          </p:cNvSpPr>
          <p:nvPr>
            <p:ph type="sldNum" sz="quarter" idx="12"/>
          </p:nvPr>
        </p:nvSpPr>
        <p:spPr/>
        <p:txBody>
          <a:bodyPr/>
          <a:lstStyle/>
          <a:p>
            <a:r>
              <a:rPr lang="en-US" dirty="0"/>
              <a:t>8</a:t>
            </a:r>
          </a:p>
        </p:txBody>
      </p:sp>
    </p:spTree>
    <p:extLst>
      <p:ext uri="{BB962C8B-B14F-4D97-AF65-F5344CB8AC3E}">
        <p14:creationId xmlns:p14="http://schemas.microsoft.com/office/powerpoint/2010/main" val="4249830465"/>
      </p:ext>
    </p:extLst>
  </p:cSld>
  <p:clrMapOvr>
    <a:masterClrMapping/>
  </p:clrMapOvr>
</p:sld>
</file>

<file path=ppt/theme/theme1.xml><?xml version="1.0" encoding="utf-8"?>
<a:theme xmlns:a="http://schemas.openxmlformats.org/drawingml/2006/main" name="NEWBAU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NEWBAUER</Template>
  <TotalTime>891</TotalTime>
  <Words>696</Words>
  <Application>Microsoft Office PowerPoint</Application>
  <PresentationFormat>On-screen Show (4:3)</PresentationFormat>
  <Paragraphs>122</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NEWBAUER</vt:lpstr>
      <vt:lpstr>OIL AND GOVERNANCE</vt:lpstr>
      <vt:lpstr>Strategy</vt:lpstr>
      <vt:lpstr>Framework</vt:lpstr>
      <vt:lpstr>Importance</vt:lpstr>
      <vt:lpstr>Existence of NOCs</vt:lpstr>
      <vt:lpstr>Why do NOCs Exist?</vt:lpstr>
      <vt:lpstr>Performance</vt:lpstr>
      <vt:lpstr>Performance</vt:lpstr>
      <vt:lpstr>Depletion Rates</vt:lpstr>
      <vt:lpstr>Geology</vt:lpstr>
      <vt:lpstr>Interactions</vt:lpstr>
      <vt:lpstr>More Interactions</vt:lpstr>
      <vt:lpstr>In-House Expertise</vt:lpstr>
      <vt:lpstr>Strategy Implementation</vt:lpstr>
      <vt:lpstr>Author’s Speculation</vt:lpstr>
      <vt:lpstr>Speculation (cont.)</vt:lpstr>
      <vt:lpstr>Geopolitics</vt:lpstr>
      <vt:lpstr>Concluding</vt:lpstr>
    </vt:vector>
  </TitlesOfParts>
  <Company>University of Houston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Cougar Asst</dc:creator>
  <cp:lastModifiedBy>UH</cp:lastModifiedBy>
  <cp:revision>76</cp:revision>
  <dcterms:created xsi:type="dcterms:W3CDTF">2011-05-04T20:25:19Z</dcterms:created>
  <dcterms:modified xsi:type="dcterms:W3CDTF">2013-12-02T19:14:26Z</dcterms:modified>
</cp:coreProperties>
</file>